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6" r:id="rId3"/>
    <p:sldId id="287" r:id="rId4"/>
    <p:sldId id="267" r:id="rId5"/>
    <p:sldId id="272" r:id="rId6"/>
    <p:sldId id="279" r:id="rId7"/>
    <p:sldId id="283" r:id="rId8"/>
    <p:sldId id="281" r:id="rId9"/>
    <p:sldId id="282" r:id="rId10"/>
    <p:sldId id="290" r:id="rId11"/>
    <p:sldId id="289" r:id="rId12"/>
    <p:sldId id="291" r:id="rId13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B200"/>
    <a:srgbClr val="FFC91D"/>
    <a:srgbClr val="9F60CE"/>
    <a:srgbClr val="B889DB"/>
    <a:srgbClr val="9933FF"/>
    <a:srgbClr val="15A0AF"/>
    <a:srgbClr val="45D9E9"/>
    <a:srgbClr val="EB7525"/>
    <a:srgbClr val="1D9A78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79BDD-6F96-4615-AE00-0F3DC1012AD1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967E6-90C1-4D15-A8E7-C9388ADD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608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3508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9A665545-BA2D-4D80-A7C8-FD50693BB21D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3" tIns="47736" rIns="95473" bIns="4773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5473" tIns="47736" rIns="95473" bIns="4773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1" y="9721107"/>
            <a:ext cx="3078428" cy="513507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A124AF89-C103-4D50-8487-28AE6B6B87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29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4AF89-C103-4D50-8487-28AE6B6B87F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29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26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44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95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57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70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50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87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61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07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51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7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62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68963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latin typeface="Perpetua" panose="02020502060401020303" pitchFamily="18" charset="0"/>
                <a:cs typeface="Andalus" panose="02020603050405020304" pitchFamily="18" charset="-78"/>
              </a:rPr>
              <a:t>IS457</a:t>
            </a:r>
            <a:br>
              <a:rPr lang="en-GB" sz="5400" b="1" dirty="0" smtClean="0">
                <a:latin typeface="Perpetua" panose="02020502060401020303" pitchFamily="18" charset="0"/>
                <a:cs typeface="Andalus" panose="02020603050405020304" pitchFamily="18" charset="-78"/>
              </a:rPr>
            </a:br>
            <a:r>
              <a:rPr lang="en-GB" sz="5400" b="1" dirty="0" smtClean="0">
                <a:latin typeface="Perpetua" panose="02020502060401020303" pitchFamily="18" charset="0"/>
                <a:cs typeface="Andalus" panose="02020603050405020304" pitchFamily="18" charset="-78"/>
              </a:rPr>
              <a:t>Mobile Applications</a:t>
            </a:r>
            <a:endParaRPr lang="en-GB" sz="5400" b="1" dirty="0">
              <a:latin typeface="Perpetua" panose="02020502060401020303" pitchFamily="18" charset="0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05807"/>
            <a:ext cx="9144000" cy="1002525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Perpetua" panose="02020502060401020303" pitchFamily="18" charset="0"/>
              </a:rPr>
              <a:t>Lecture 3</a:t>
            </a:r>
          </a:p>
          <a:p>
            <a:r>
              <a:rPr lang="en-GB" sz="2800" b="1" dirty="0" smtClean="0">
                <a:latin typeface="Perpetua" panose="02020502060401020303" pitchFamily="18" charset="0"/>
              </a:rPr>
              <a:t>Mobile Programming- Android Studio</a:t>
            </a:r>
            <a:endParaRPr lang="en-GB" sz="2800" b="1" dirty="0">
              <a:latin typeface="Perpetua" panose="02020502060401020303" pitchFamily="18" charset="0"/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Related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53" r="9882"/>
          <a:stretch/>
        </p:blipFill>
        <p:spPr bwMode="auto">
          <a:xfrm>
            <a:off x="8999621" y="3154848"/>
            <a:ext cx="1992430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5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Views &amp; </a:t>
            </a:r>
            <a:r>
              <a:rPr lang="en-GB" b="1" dirty="0" err="1">
                <a:latin typeface="Perpetua" panose="02020502060401020303" pitchFamily="18" charset="0"/>
              </a:rPr>
              <a:t>ViewGroups</a:t>
            </a:r>
            <a:r>
              <a:rPr lang="en-GB" b="1" dirty="0">
                <a:latin typeface="Perpetua" panose="02020502060401020303" pitchFamily="18" charset="0"/>
              </a:rPr>
              <a:t> Attributes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Measurements Units</a:t>
            </a:r>
          </a:p>
          <a:p>
            <a:endParaRPr lang="en-GB" sz="1000" b="1" dirty="0" smtClean="0">
              <a:latin typeface="Perpetua" panose="02020502060401020303" pitchFamily="18" charset="0"/>
            </a:endParaRPr>
          </a:p>
          <a:p>
            <a:endParaRPr lang="en-GB" sz="3000" dirty="0"/>
          </a:p>
          <a:p>
            <a:endParaRPr lang="en-GB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527934"/>
              </p:ext>
            </p:extLst>
          </p:nvPr>
        </p:nvGraphicFramePr>
        <p:xfrm>
          <a:off x="1829869" y="2606218"/>
          <a:ext cx="8892674" cy="23774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534367"/>
                <a:gridCol w="73583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kern="1200" dirty="0" smtClean="0">
                          <a:effectLst/>
                          <a:latin typeface="Perpetua" panose="02020502060401020303" pitchFamily="18" charset="0"/>
                        </a:rPr>
                        <a:t>mm</a:t>
                      </a:r>
                      <a:endParaRPr lang="en-GB" sz="2800" b="0" dirty="0">
                        <a:latin typeface="Perpetua" panose="02020502060401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kern="1200" dirty="0" err="1" smtClean="0">
                          <a:effectLst/>
                          <a:latin typeface="Perpetua" panose="02020502060401020303" pitchFamily="18" charset="0"/>
                        </a:rPr>
                        <a:t>Millimeters</a:t>
                      </a:r>
                      <a:r>
                        <a:rPr lang="en-GB" sz="2400" b="0" kern="1200" dirty="0" smtClean="0">
                          <a:effectLst/>
                          <a:latin typeface="Perpetua" panose="02020502060401020303" pitchFamily="18" charset="0"/>
                        </a:rPr>
                        <a:t> - based on the physical size of the screen.</a:t>
                      </a:r>
                      <a:endParaRPr lang="en-GB" sz="2400" b="0" dirty="0" smtClean="0">
                        <a:latin typeface="Perpetua" panose="02020502060401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err="1" smtClean="0">
                          <a:latin typeface="Perpetua" panose="02020502060401020303" pitchFamily="18" charset="0"/>
                        </a:rPr>
                        <a:t>px</a:t>
                      </a:r>
                      <a:endParaRPr lang="en-GB" sz="2800" b="0" dirty="0">
                        <a:latin typeface="Perpetua" panose="02020502060401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 smtClean="0">
                          <a:effectLst/>
                          <a:latin typeface="Perpetua" panose="02020502060401020303" pitchFamily="18" charset="0"/>
                        </a:rPr>
                        <a:t>Pixels - corresponds to actual pixels on the screen.</a:t>
                      </a:r>
                      <a:endParaRPr lang="en-GB" sz="2400" b="0" dirty="0">
                        <a:latin typeface="Perpetua" panose="02020502060401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err="1" smtClean="0">
                          <a:latin typeface="Perpetua" panose="02020502060401020303" pitchFamily="18" charset="0"/>
                        </a:rPr>
                        <a:t>pt</a:t>
                      </a:r>
                      <a:endParaRPr lang="en-GB" sz="2800" b="0" dirty="0">
                        <a:latin typeface="Perpetua" panose="02020502060401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 smtClean="0">
                          <a:effectLst/>
                          <a:latin typeface="Perpetua" panose="02020502060401020303" pitchFamily="18" charset="0"/>
                        </a:rPr>
                        <a:t>Points - 1/72 of an inch based on the physical size of the screen</a:t>
                      </a:r>
                      <a:endParaRPr lang="en-GB" sz="2400" b="0" dirty="0">
                        <a:latin typeface="Perpetua" panose="02020502060401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latin typeface="Perpetua" panose="02020502060401020303" pitchFamily="18" charset="0"/>
                        </a:rPr>
                        <a:t>in</a:t>
                      </a:r>
                      <a:endParaRPr lang="en-GB" sz="2800" b="0" dirty="0">
                        <a:latin typeface="Perpetua" panose="02020502060401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0" kern="1200" dirty="0" smtClean="0">
                          <a:effectLst/>
                          <a:latin typeface="Perpetua" panose="02020502060401020303" pitchFamily="18" charset="0"/>
                        </a:rPr>
                        <a:t>Inches - based on the physical size of the screen.</a:t>
                      </a:r>
                      <a:r>
                        <a:rPr lang="en-GB" sz="2400" b="0" dirty="0" smtClean="0">
                          <a:latin typeface="Perpetua" panose="02020502060401020303" pitchFamily="18" charset="0"/>
                        </a:rPr>
                        <a:t/>
                      </a:r>
                      <a:br>
                        <a:rPr lang="en-GB" sz="2400" b="0" dirty="0" smtClean="0">
                          <a:latin typeface="Perpetua" panose="02020502060401020303" pitchFamily="18" charset="0"/>
                        </a:rPr>
                      </a:br>
                      <a:r>
                        <a:rPr lang="en-GB" sz="2400" b="0" kern="1200" dirty="0" smtClean="0">
                          <a:effectLst/>
                          <a:latin typeface="Perpetua" panose="02020502060401020303" pitchFamily="18" charset="0"/>
                        </a:rPr>
                        <a:t>1 Inch = 2.54 </a:t>
                      </a:r>
                      <a:r>
                        <a:rPr lang="en-GB" sz="2400" b="0" kern="1200" dirty="0" err="1" smtClean="0">
                          <a:effectLst/>
                          <a:latin typeface="Perpetua" panose="02020502060401020303" pitchFamily="18" charset="0"/>
                        </a:rPr>
                        <a:t>centimeters</a:t>
                      </a:r>
                      <a:endParaRPr lang="en-GB" sz="2400" b="0" dirty="0">
                        <a:latin typeface="Perpetua" panose="020205020604010203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88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Views &amp; </a:t>
            </a:r>
            <a:r>
              <a:rPr lang="en-GB" b="1" dirty="0" err="1" smtClean="0">
                <a:latin typeface="Perpetua" panose="02020502060401020303" pitchFamily="18" charset="0"/>
              </a:rPr>
              <a:t>ViewGroups</a:t>
            </a:r>
            <a:r>
              <a:rPr lang="en-GB" b="1" dirty="0" smtClean="0">
                <a:latin typeface="Perpetua" panose="02020502060401020303" pitchFamily="18" charset="0"/>
              </a:rPr>
              <a:t> Attributes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>
                <a:solidFill>
                  <a:srgbClr val="0070C0"/>
                </a:solidFill>
                <a:latin typeface="Perpetua" panose="02020502060401020303" pitchFamily="18" charset="0"/>
              </a:rPr>
              <a:t>Colors</a:t>
            </a:r>
            <a:endParaRPr lang="en-GB" b="1" dirty="0" smtClean="0">
              <a:solidFill>
                <a:srgbClr val="0070C0"/>
              </a:solidFill>
              <a:latin typeface="Perpetua" panose="02020502060401020303" pitchFamily="18" charset="0"/>
            </a:endParaRPr>
          </a:p>
          <a:p>
            <a:pPr marL="228600" lvl="1">
              <a:spcBef>
                <a:spcPts val="1000"/>
              </a:spcBef>
            </a:pPr>
            <a:r>
              <a:rPr lang="en-GB" b="1" dirty="0" smtClean="0">
                <a:latin typeface="Perpetua" panose="02020502060401020303" pitchFamily="18" charset="0"/>
              </a:rPr>
              <a:t>Programmatically </a:t>
            </a:r>
            <a:r>
              <a:rPr lang="en-GB" b="1" dirty="0">
                <a:latin typeface="Perpetua" panose="02020502060401020303" pitchFamily="18" charset="0"/>
              </a:rPr>
              <a:t>(Java file)</a:t>
            </a:r>
          </a:p>
          <a:p>
            <a:pPr lvl="1"/>
            <a:r>
              <a:rPr lang="en-GB" dirty="0" smtClean="0">
                <a:latin typeface="Perpetua" panose="02020502060401020303" pitchFamily="18" charset="0"/>
              </a:rPr>
              <a:t>Names: </a:t>
            </a:r>
            <a:r>
              <a:rPr lang="en-GB" dirty="0" err="1" smtClean="0">
                <a:latin typeface="Perpetua" panose="02020502060401020303" pitchFamily="18" charset="0"/>
              </a:rPr>
              <a:t>Color.RED</a:t>
            </a:r>
            <a:r>
              <a:rPr lang="en-GB" dirty="0" smtClean="0">
                <a:latin typeface="Perpetua" panose="02020502060401020303" pitchFamily="18" charset="0"/>
              </a:rPr>
              <a:t>, </a:t>
            </a:r>
            <a:r>
              <a:rPr lang="en-GB" dirty="0" err="1" smtClean="0">
                <a:latin typeface="Perpetua" panose="02020502060401020303" pitchFamily="18" charset="0"/>
              </a:rPr>
              <a:t>Color.BLUE</a:t>
            </a:r>
            <a:r>
              <a:rPr lang="en-GB" dirty="0" smtClean="0">
                <a:latin typeface="Perpetua" panose="02020502060401020303" pitchFamily="18" charset="0"/>
              </a:rPr>
              <a:t>….etc. </a:t>
            </a:r>
          </a:p>
          <a:p>
            <a:pPr lvl="1"/>
            <a:r>
              <a:rPr lang="en-GB" dirty="0" smtClean="0">
                <a:latin typeface="Perpetua" panose="02020502060401020303" pitchFamily="18" charset="0"/>
              </a:rPr>
              <a:t>OR </a:t>
            </a:r>
            <a:r>
              <a:rPr lang="en-US" dirty="0" err="1" smtClean="0">
                <a:solidFill>
                  <a:srgbClr val="000000"/>
                </a:solidFill>
                <a:latin typeface="Perpetua" panose="02020502060401020303" pitchFamily="18" charset="0"/>
                <a:cs typeface="Courier New" panose="02070309020205020404" pitchFamily="49" charset="0"/>
              </a:rPr>
              <a:t>Color.</a:t>
            </a:r>
            <a:r>
              <a:rPr lang="en-US" i="1" dirty="0" err="1" smtClean="0">
                <a:solidFill>
                  <a:srgbClr val="000000"/>
                </a:solidFill>
                <a:latin typeface="Perpetua" panose="02020502060401020303" pitchFamily="18" charset="0"/>
                <a:cs typeface="Courier New" panose="02070309020205020404" pitchFamily="49" charset="0"/>
              </a:rPr>
              <a:t>parseColor</a:t>
            </a:r>
            <a:r>
              <a:rPr lang="en-US" dirty="0">
                <a:solidFill>
                  <a:srgbClr val="000000"/>
                </a:solidFill>
                <a:latin typeface="Perpetua" panose="02020502060401020303" pitchFamily="18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Perpetua" panose="02020502060401020303" pitchFamily="18" charset="0"/>
                <a:cs typeface="Courier New" panose="02070309020205020404" pitchFamily="49" charset="0"/>
              </a:rPr>
              <a:t>"#44f0a0</a:t>
            </a:r>
            <a:r>
              <a:rPr lang="en-US" b="1" dirty="0" smtClean="0">
                <a:solidFill>
                  <a:srgbClr val="008000"/>
                </a:solidFill>
                <a:latin typeface="Perpetua" panose="02020502060401020303" pitchFamily="18" charset="0"/>
                <a:cs typeface="Courier New" panose="020703090202050204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Perpetua" panose="02020502060401020303" pitchFamily="18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sz="3200" dirty="0" smtClean="0">
              <a:latin typeface="Perpetua" panose="02020502060401020303" pitchFamily="18" charset="0"/>
            </a:endParaRPr>
          </a:p>
          <a:p>
            <a:pPr marL="457200" lvl="1" indent="0">
              <a:buNone/>
            </a:pPr>
            <a:endParaRPr lang="en-US" sz="3200" dirty="0" smtClean="0">
              <a:latin typeface="Perpetua" panose="02020502060401020303" pitchFamily="18" charset="0"/>
            </a:endParaRPr>
          </a:p>
          <a:p>
            <a:pPr lvl="1"/>
            <a:r>
              <a:rPr lang="en-GB" b="1" dirty="0" smtClean="0">
                <a:latin typeface="Perpetua" panose="02020502060401020303" pitchFamily="18" charset="0"/>
              </a:rPr>
              <a:t>In XML file</a:t>
            </a:r>
          </a:p>
          <a:p>
            <a:endParaRPr lang="en-GB" dirty="0"/>
          </a:p>
          <a:p>
            <a:endParaRPr lang="en-GB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29088" y="3517818"/>
            <a:ext cx="397523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txt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.setTextColor(Color.</a:t>
            </a:r>
            <a:r>
              <a:rPr kumimoji="0" lang="en-US" sz="1600" b="1" i="1" u="none" strike="noStrike" cap="none" normalizeH="0" baseline="0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RED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329088" y="3980191"/>
            <a:ext cx="586250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txt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.setTextColor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Color.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parseColor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"#44f0a0"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329088" y="5078577"/>
            <a:ext cx="416693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:textColor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"#ffb360"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8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Views &amp; </a:t>
            </a:r>
            <a:r>
              <a:rPr lang="en-GB" b="1" dirty="0" err="1" smtClean="0">
                <a:latin typeface="Perpetua" panose="02020502060401020303" pitchFamily="18" charset="0"/>
              </a:rPr>
              <a:t>ViewGroups</a:t>
            </a:r>
            <a:r>
              <a:rPr lang="en-GB" b="1" dirty="0" smtClean="0">
                <a:latin typeface="Perpetua" panose="02020502060401020303" pitchFamily="18" charset="0"/>
              </a:rPr>
              <a:t> Attributes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Perpetua" panose="02020502060401020303" pitchFamily="18" charset="0"/>
              </a:rPr>
              <a:t>Many more attributes…..</a:t>
            </a:r>
          </a:p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>
              <a:latin typeface="Perpetua" panose="02020502060401020303" pitchFamily="18" charset="0"/>
            </a:endParaRPr>
          </a:p>
          <a:p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dirty="0" smtClean="0">
                <a:latin typeface="Perpetua" panose="02020502060401020303" pitchFamily="18" charset="0"/>
              </a:rPr>
              <a:t>Can we change the text size programmatically </a:t>
            </a:r>
            <a:r>
              <a:rPr lang="en-GB" dirty="0">
                <a:latin typeface="Perpetua" panose="02020502060401020303" pitchFamily="18" charset="0"/>
              </a:rPr>
              <a:t>(Java file</a:t>
            </a:r>
            <a:r>
              <a:rPr lang="en-GB" dirty="0" smtClean="0">
                <a:latin typeface="Perpetua" panose="02020502060401020303" pitchFamily="18" charset="0"/>
              </a:rPr>
              <a:t>)?</a:t>
            </a:r>
          </a:p>
          <a:p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dirty="0" smtClean="0">
                <a:latin typeface="Perpetua" panose="02020502060401020303" pitchFamily="18" charset="0"/>
              </a:rPr>
              <a:t>How do you deal with layouts (</a:t>
            </a:r>
            <a:r>
              <a:rPr lang="en-GB" dirty="0" err="1" smtClean="0">
                <a:latin typeface="Perpetua" panose="02020502060401020303" pitchFamily="18" charset="0"/>
              </a:rPr>
              <a:t>viewgroups</a:t>
            </a:r>
            <a:r>
              <a:rPr lang="en-GB" dirty="0" smtClean="0">
                <a:latin typeface="Perpetua" panose="02020502060401020303" pitchFamily="18" charset="0"/>
              </a:rPr>
              <a:t>) programmatically?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87654" y="2350135"/>
            <a:ext cx="3147015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:textStyle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"bold"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087654" y="2809263"/>
            <a:ext cx="355172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:gravity=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"center"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46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Activity Destructions</a:t>
            </a:r>
            <a:endParaRPr lang="en-GB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</a:rPr>
              <a:t>Normal</a:t>
            </a:r>
          </a:p>
          <a:p>
            <a:r>
              <a:rPr lang="en-GB" dirty="0">
                <a:latin typeface="Perpetua" panose="02020502060401020303" pitchFamily="18" charset="0"/>
              </a:rPr>
              <a:t>When user presses back button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  <a:endParaRPr lang="en-GB" dirty="0">
              <a:latin typeface="Perpetua" panose="02020502060401020303" pitchFamily="18" charset="0"/>
            </a:endParaRPr>
          </a:p>
          <a:p>
            <a:r>
              <a:rPr lang="en-GB" dirty="0">
                <a:latin typeface="Perpetua" panose="02020502060401020303" pitchFamily="18" charset="0"/>
              </a:rPr>
              <a:t>When code calls finish().</a:t>
            </a:r>
          </a:p>
          <a:p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Perpetua" panose="02020502060401020303" pitchFamily="18" charset="0"/>
              </a:rPr>
              <a:t>Abnormal</a:t>
            </a:r>
          </a:p>
          <a:p>
            <a:r>
              <a:rPr lang="en-GB" dirty="0">
                <a:latin typeface="Perpetua" panose="02020502060401020303" pitchFamily="18" charset="0"/>
              </a:rPr>
              <a:t>An activity unused for a while can be destroyed by system without </a:t>
            </a:r>
            <a:r>
              <a:rPr lang="en-GB" dirty="0" smtClean="0">
                <a:latin typeface="Perpetua" panose="02020502060401020303" pitchFamily="18" charset="0"/>
              </a:rPr>
              <a:t>warning!!.</a:t>
            </a:r>
            <a:endParaRPr lang="en-GB" dirty="0">
              <a:latin typeface="Perpetua" panose="02020502060401020303" pitchFamily="18" charset="0"/>
            </a:endParaRPr>
          </a:p>
          <a:p>
            <a:r>
              <a:rPr lang="en-GB" dirty="0" smtClean="0">
                <a:latin typeface="Perpetua" panose="02020502060401020303" pitchFamily="18" charset="0"/>
              </a:rPr>
              <a:t>User </a:t>
            </a:r>
            <a:r>
              <a:rPr lang="en-GB" dirty="0">
                <a:latin typeface="Perpetua" panose="02020502060401020303" pitchFamily="18" charset="0"/>
              </a:rPr>
              <a:t>rotates screen!</a:t>
            </a:r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6" name="Picture 5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411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Recreating Activity</a:t>
            </a:r>
            <a:endParaRPr lang="en-GB" dirty="0">
              <a:latin typeface="Perpetua" panose="020205020604010203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>
              <a:latin typeface="Perpetua" panose="02020502060401020303" pitchFamily="18" charset="0"/>
            </a:endParaRPr>
          </a:p>
          <a:p>
            <a:endParaRPr lang="en-GB" dirty="0" smtClean="0">
              <a:latin typeface="Perpetua" panose="02020502060401020303" pitchFamily="18" charset="0"/>
            </a:endParaRPr>
          </a:p>
          <a:p>
            <a:pPr lvl="0"/>
            <a:r>
              <a:rPr lang="en-US" dirty="0">
                <a:solidFill>
                  <a:srgbClr val="212121"/>
                </a:solidFill>
                <a:latin typeface="Perpetua" panose="02020502060401020303" pitchFamily="18" charset="0"/>
              </a:rPr>
              <a:t>By default, the system uses the </a:t>
            </a:r>
            <a:r>
              <a:rPr lang="en-US" dirty="0" smtClean="0">
                <a:solidFill>
                  <a:srgbClr val="0070C0"/>
                </a:solidFill>
                <a:latin typeface="Perpetua" panose="02020502060401020303" pitchFamily="18" charset="0"/>
              </a:rPr>
              <a:t>Bundle instance </a:t>
            </a:r>
            <a:r>
              <a:rPr lang="en-US" dirty="0">
                <a:solidFill>
                  <a:srgbClr val="0070C0"/>
                </a:solidFill>
                <a:latin typeface="Perpetua" panose="02020502060401020303" pitchFamily="18" charset="0"/>
              </a:rPr>
              <a:t>state </a:t>
            </a:r>
            <a:r>
              <a:rPr lang="en-GB" dirty="0" smtClean="0">
                <a:latin typeface="Perpetua" panose="02020502060401020303" pitchFamily="18" charset="0"/>
              </a:rPr>
              <a:t>and </a:t>
            </a:r>
            <a:r>
              <a:rPr lang="en-GB" dirty="0">
                <a:solidFill>
                  <a:srgbClr val="0070C0"/>
                </a:solidFill>
                <a:latin typeface="Perpetua" panose="02020502060401020303" pitchFamily="18" charset="0"/>
              </a:rPr>
              <a:t>a combined approach </a:t>
            </a:r>
            <a:r>
              <a:rPr lang="en-GB" dirty="0" err="1" smtClean="0">
                <a:solidFill>
                  <a:srgbClr val="0070C0"/>
                </a:solidFill>
                <a:latin typeface="Perpetua" panose="02020502060401020303" pitchFamily="18" charset="0"/>
              </a:rPr>
              <a:t>onSaveInstanceState</a:t>
            </a:r>
            <a:r>
              <a:rPr lang="en-GB" dirty="0">
                <a:solidFill>
                  <a:srgbClr val="0070C0"/>
                </a:solidFill>
                <a:latin typeface="Perpetua" panose="02020502060401020303" pitchFamily="18" charset="0"/>
              </a:rPr>
              <a:t>()</a:t>
            </a:r>
            <a:r>
              <a:rPr lang="en-GB" dirty="0">
                <a:latin typeface="Perpetua" panose="02020502060401020303" pitchFamily="18" charset="0"/>
              </a:rPr>
              <a:t> </a:t>
            </a:r>
            <a:r>
              <a:rPr lang="en-US" dirty="0">
                <a:latin typeface="Perpetua" panose="02020502060401020303" pitchFamily="18" charset="0"/>
              </a:rPr>
              <a:t>to save information about </a:t>
            </a:r>
            <a:r>
              <a:rPr lang="en-US" dirty="0" smtClean="0">
                <a:latin typeface="Perpetua" panose="02020502060401020303" pitchFamily="18" charset="0"/>
              </a:rPr>
              <a:t>each</a:t>
            </a:r>
            <a:r>
              <a:rPr lang="en-US" dirty="0">
                <a:latin typeface="Perpetua" panose="02020502060401020303" pitchFamily="18" charset="0"/>
              </a:rPr>
              <a:t> </a:t>
            </a:r>
            <a:r>
              <a:rPr lang="en-US" dirty="0" smtClean="0">
                <a:latin typeface="Perpetua" panose="02020502060401020303" pitchFamily="18" charset="0"/>
              </a:rPr>
              <a:t>View object </a:t>
            </a:r>
            <a:r>
              <a:rPr lang="en-US" dirty="0">
                <a:latin typeface="Perpetua" panose="02020502060401020303" pitchFamily="18" charset="0"/>
              </a:rPr>
              <a:t>in your activity layout (such as the text value entered into an </a:t>
            </a:r>
            <a:r>
              <a:rPr lang="en-US" dirty="0" err="1" smtClean="0">
                <a:latin typeface="Perpetua" panose="02020502060401020303" pitchFamily="18" charset="0"/>
              </a:rPr>
              <a:t>EditText</a:t>
            </a:r>
            <a:r>
              <a:rPr lang="en-US" dirty="0">
                <a:latin typeface="Perpetua" panose="02020502060401020303" pitchFamily="18" charset="0"/>
              </a:rPr>
              <a:t> widget) 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  <a:endParaRPr lang="en-GB" dirty="0">
              <a:latin typeface="Perpetua" panose="02020502060401020303" pitchFamily="18" charset="0"/>
            </a:endParaRPr>
          </a:p>
          <a:p>
            <a:r>
              <a:rPr lang="en-GB" dirty="0">
                <a:latin typeface="Perpetua" panose="02020502060401020303" pitchFamily="18" charset="0"/>
              </a:rPr>
              <a:t>So, if your activity instance is destroyed and recreated, the state of the layout is restored to its previous state with no code required by </a:t>
            </a:r>
            <a:r>
              <a:rPr lang="en-GB" dirty="0" smtClean="0">
                <a:latin typeface="Perpetua" panose="02020502060401020303" pitchFamily="18" charset="0"/>
              </a:rPr>
              <a:t>you.</a:t>
            </a:r>
            <a:endParaRPr lang="en-GB" dirty="0">
              <a:latin typeface="Perpetua" panose="02020502060401020303" pitchFamily="18" charset="0"/>
            </a:endParaRPr>
          </a:p>
        </p:txBody>
      </p:sp>
      <p:pic>
        <p:nvPicPr>
          <p:cNvPr id="6" name="Picture 2" descr="http://developer.android.com/images/training/basics/basic-lifecycle-savestate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49"/>
          <a:stretch/>
        </p:blipFill>
        <p:spPr bwMode="auto">
          <a:xfrm>
            <a:off x="1750885" y="1790020"/>
            <a:ext cx="7572142" cy="7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9" name="Picture 8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194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Android </a:t>
            </a:r>
            <a:r>
              <a:rPr lang="en-GB" b="1" dirty="0" smtClean="0">
                <a:latin typeface="Perpetua" panose="02020502060401020303" pitchFamily="18" charset="0"/>
              </a:rPr>
              <a:t>Activity 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Perpetua" panose="02020502060401020303" pitchFamily="18" charset="0"/>
              </a:rPr>
              <a:t>“</a:t>
            </a:r>
            <a:r>
              <a:rPr lang="en-GB" b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Hello World!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  <a:latin typeface="Perpetua" panose="02020502060401020303" pitchFamily="18" charset="0"/>
              </a:rPr>
              <a:t>”</a:t>
            </a:r>
            <a:r>
              <a:rPr lang="en-GB" b="1" dirty="0" smtClean="0">
                <a:latin typeface="Perpetua" panose="02020502060401020303" pitchFamily="18" charset="0"/>
              </a:rPr>
              <a:t> Example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3684" y="1963570"/>
            <a:ext cx="2219425" cy="41241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688" y="2050181"/>
            <a:ext cx="6670306" cy="2531443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10" name="Picture 9" descr="شعار كلية علوم الحاسووب و تكنولوجيا المعلومات 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671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Activity UI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Perpetua" panose="02020502060401020303" pitchFamily="18" charset="0"/>
              </a:rPr>
              <a:t>If </a:t>
            </a:r>
            <a:r>
              <a:rPr lang="en-GB" dirty="0">
                <a:latin typeface="Perpetua" panose="02020502060401020303" pitchFamily="18" charset="0"/>
              </a:rPr>
              <a:t>an app is to be interactive it needs a View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  <a:endParaRPr lang="ar-IQ" dirty="0" smtClean="0">
              <a:latin typeface="Perpetua" panose="02020502060401020303" pitchFamily="18" charset="0"/>
            </a:endParaRPr>
          </a:p>
          <a:p>
            <a:r>
              <a:rPr lang="en-GB" i="1" dirty="0">
                <a:solidFill>
                  <a:srgbClr val="C00000"/>
                </a:solidFill>
                <a:latin typeface="Perpetua" panose="02020502060401020303" pitchFamily="18" charset="0"/>
              </a:rPr>
              <a:t>Views</a:t>
            </a:r>
            <a:r>
              <a:rPr lang="en-GB" dirty="0">
                <a:latin typeface="Perpetua" panose="02020502060401020303" pitchFamily="18" charset="0"/>
              </a:rPr>
              <a:t> include </a:t>
            </a:r>
            <a:r>
              <a:rPr lang="en-GB" i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widgets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  <a:endParaRPr lang="en-GB" dirty="0">
              <a:latin typeface="Perpetua" panose="02020502060401020303" pitchFamily="18" charset="0"/>
            </a:endParaRPr>
          </a:p>
          <a:p>
            <a:r>
              <a:rPr lang="en-GB" i="1" dirty="0" smtClean="0">
                <a:solidFill>
                  <a:srgbClr val="C00000"/>
                </a:solidFill>
                <a:latin typeface="Perpetua" panose="02020502060401020303" pitchFamily="18" charset="0"/>
              </a:rPr>
              <a:t>Views</a:t>
            </a:r>
            <a:r>
              <a:rPr lang="en-GB" dirty="0" smtClean="0">
                <a:latin typeface="Perpetua" panose="02020502060401020303" pitchFamily="18" charset="0"/>
              </a:rPr>
              <a:t> </a:t>
            </a:r>
            <a:r>
              <a:rPr lang="en-GB" dirty="0">
                <a:latin typeface="Perpetua" panose="02020502060401020303" pitchFamily="18" charset="0"/>
              </a:rPr>
              <a:t>can be grouped using </a:t>
            </a:r>
            <a:r>
              <a:rPr lang="en-GB" i="1" dirty="0" err="1">
                <a:solidFill>
                  <a:srgbClr val="C00000"/>
                </a:solidFill>
                <a:latin typeface="Perpetua" panose="02020502060401020303" pitchFamily="18" charset="0"/>
              </a:rPr>
              <a:t>ViewGroups</a:t>
            </a:r>
            <a:r>
              <a:rPr lang="en-GB" dirty="0">
                <a:latin typeface="Perpetua" panose="02020502060401020303" pitchFamily="18" charset="0"/>
              </a:rPr>
              <a:t>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Derive </a:t>
            </a:r>
            <a:r>
              <a:rPr lang="en-GB" dirty="0">
                <a:latin typeface="Perpetua" panose="02020502060401020303" pitchFamily="18" charset="0"/>
              </a:rPr>
              <a:t>from </a:t>
            </a:r>
            <a:r>
              <a:rPr lang="en-GB" dirty="0" err="1">
                <a:latin typeface="Perpetua" panose="02020502060401020303" pitchFamily="18" charset="0"/>
              </a:rPr>
              <a:t>Android.view.view</a:t>
            </a:r>
            <a:endParaRPr lang="en-GB" dirty="0">
              <a:latin typeface="Perpetua" panose="02020502060401020303" pitchFamily="18" charset="0"/>
            </a:endParaRPr>
          </a:p>
          <a:p>
            <a:endParaRPr lang="en-GB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771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Activity UI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Perpetua" panose="02020502060401020303" pitchFamily="18" charset="0"/>
              </a:rPr>
              <a:t>Many type of: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Widgets (Views): Buttons, </a:t>
            </a:r>
            <a:r>
              <a:rPr lang="en-GB" dirty="0" err="1" smtClean="0">
                <a:latin typeface="Perpetua" panose="02020502060401020303" pitchFamily="18" charset="0"/>
              </a:rPr>
              <a:t>TextView</a:t>
            </a:r>
            <a:r>
              <a:rPr lang="en-GB" dirty="0" smtClean="0">
                <a:latin typeface="Perpetua" panose="02020502060401020303" pitchFamily="18" charset="0"/>
              </a:rPr>
              <a:t>, </a:t>
            </a:r>
            <a:r>
              <a:rPr lang="en-GB" dirty="0" err="1" smtClean="0">
                <a:latin typeface="Perpetua" panose="02020502060401020303" pitchFamily="18" charset="0"/>
              </a:rPr>
              <a:t>ImageView</a:t>
            </a:r>
            <a:r>
              <a:rPr lang="en-GB" dirty="0" smtClean="0">
                <a:latin typeface="Perpetua" panose="02020502060401020303" pitchFamily="18" charset="0"/>
              </a:rPr>
              <a:t>, </a:t>
            </a:r>
            <a:r>
              <a:rPr lang="en-GB" dirty="0" err="1" smtClean="0">
                <a:latin typeface="Perpetua" panose="02020502060401020303" pitchFamily="18" charset="0"/>
              </a:rPr>
              <a:t>ProgressBar</a:t>
            </a:r>
            <a:r>
              <a:rPr lang="en-GB" dirty="0" smtClean="0">
                <a:latin typeface="Perpetua" panose="02020502060401020303" pitchFamily="18" charset="0"/>
              </a:rPr>
              <a:t>…etc.</a:t>
            </a:r>
          </a:p>
          <a:p>
            <a:r>
              <a:rPr lang="en-GB" dirty="0" err="1" smtClean="0">
                <a:latin typeface="Perpetua" panose="02020502060401020303" pitchFamily="18" charset="0"/>
              </a:rPr>
              <a:t>ViewGroups</a:t>
            </a:r>
            <a:r>
              <a:rPr lang="en-GB" dirty="0" smtClean="0">
                <a:latin typeface="Perpetua" panose="02020502060401020303" pitchFamily="18" charset="0"/>
              </a:rPr>
              <a:t>: </a:t>
            </a:r>
            <a:r>
              <a:rPr lang="en-GB" dirty="0" err="1" smtClean="0">
                <a:latin typeface="Perpetua" panose="02020502060401020303" pitchFamily="18" charset="0"/>
              </a:rPr>
              <a:t>LinearLayout</a:t>
            </a:r>
            <a:r>
              <a:rPr lang="en-GB" dirty="0" smtClean="0">
                <a:latin typeface="Perpetua" panose="02020502060401020303" pitchFamily="18" charset="0"/>
              </a:rPr>
              <a:t>, </a:t>
            </a:r>
            <a:r>
              <a:rPr lang="en-GB" dirty="0" err="1" smtClean="0">
                <a:latin typeface="Perpetua" panose="02020502060401020303" pitchFamily="18" charset="0"/>
              </a:rPr>
              <a:t>ConstraintLayout</a:t>
            </a:r>
            <a:r>
              <a:rPr lang="en-GB" dirty="0" smtClean="0">
                <a:latin typeface="Perpetua" panose="02020502060401020303" pitchFamily="18" charset="0"/>
              </a:rPr>
              <a:t>, </a:t>
            </a:r>
            <a:r>
              <a:rPr lang="en-GB" dirty="0" err="1" smtClean="0">
                <a:latin typeface="Perpetua" panose="02020502060401020303" pitchFamily="18" charset="0"/>
              </a:rPr>
              <a:t>TableLayout</a:t>
            </a:r>
            <a:r>
              <a:rPr lang="en-GB" dirty="0" smtClean="0">
                <a:latin typeface="Perpetua" panose="02020502060401020303" pitchFamily="18" charset="0"/>
              </a:rPr>
              <a:t>, </a:t>
            </a:r>
            <a:r>
              <a:rPr lang="en-GB" dirty="0" err="1" smtClean="0">
                <a:latin typeface="Perpetua" panose="02020502060401020303" pitchFamily="18" charset="0"/>
              </a:rPr>
              <a:t>RelativeLayout</a:t>
            </a:r>
            <a:r>
              <a:rPr lang="en-GB" dirty="0" smtClean="0">
                <a:latin typeface="Perpetua" panose="02020502060401020303" pitchFamily="18" charset="0"/>
              </a:rPr>
              <a:t>, </a:t>
            </a:r>
            <a:r>
              <a:rPr lang="en-GB" dirty="0" err="1" smtClean="0">
                <a:latin typeface="Perpetua" panose="02020502060401020303" pitchFamily="18" charset="0"/>
              </a:rPr>
              <a:t>FrameLayout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</p:txBody>
      </p:sp>
      <p:pic>
        <p:nvPicPr>
          <p:cNvPr id="4" name="Picture 2" descr="https://developer.android.com/images/viewgroup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429" y="3628724"/>
            <a:ext cx="5922153" cy="268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8" name="Picture 7" descr="شعار كلية علوم الحاسووب و تكنولوجيا المعلومات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679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Views &amp; </a:t>
            </a:r>
            <a:r>
              <a:rPr lang="en-GB" b="1" dirty="0" err="1">
                <a:latin typeface="Perpetua" panose="02020502060401020303" pitchFamily="18" charset="0"/>
              </a:rPr>
              <a:t>ViewGroups</a:t>
            </a:r>
            <a:r>
              <a:rPr lang="en-GB" b="1" dirty="0">
                <a:latin typeface="Perpetua" panose="02020502060401020303" pitchFamily="18" charset="0"/>
              </a:rPr>
              <a:t> Attributes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Most are start with </a:t>
            </a:r>
            <a:r>
              <a:rPr lang="en-GB" dirty="0" smtClean="0">
                <a:latin typeface="Perpetua" panose="02020502060401020303" pitchFamily="18" charset="0"/>
              </a:rPr>
              <a:t>word </a:t>
            </a:r>
            <a:endParaRPr lang="en-GB" dirty="0">
              <a:latin typeface="Perpetua" panose="02020502060401020303" pitchFamily="18" charset="0"/>
            </a:endParaRPr>
          </a:p>
          <a:p>
            <a:r>
              <a:rPr lang="en-GB" b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Giving id</a:t>
            </a:r>
          </a:p>
          <a:p>
            <a:r>
              <a:rPr lang="en-GB" dirty="0" err="1" smtClean="0">
                <a:latin typeface="Perpetua" panose="02020502060401020303" pitchFamily="18" charset="0"/>
                <a:cs typeface="Arial" pitchFamily="34" charset="0"/>
              </a:rPr>
              <a:t>android:id</a:t>
            </a:r>
            <a:r>
              <a:rPr lang="en-GB" dirty="0" smtClean="0">
                <a:latin typeface="Perpetua" panose="02020502060401020303" pitchFamily="18" charset="0"/>
                <a:cs typeface="Arial" pitchFamily="34" charset="0"/>
              </a:rPr>
              <a:t> = unique identifier.</a:t>
            </a:r>
          </a:p>
          <a:p>
            <a:r>
              <a:rPr lang="en-GB" dirty="0" smtClean="0">
                <a:latin typeface="Perpetua" panose="02020502060401020303" pitchFamily="18" charset="0"/>
                <a:cs typeface="Arial" pitchFamily="34" charset="0"/>
              </a:rPr>
              <a:t>Must start with </a:t>
            </a:r>
            <a:r>
              <a:rPr lang="en-GB" b="1" dirty="0" smtClean="0">
                <a:latin typeface="Perpetua" panose="02020502060401020303" pitchFamily="18" charset="0"/>
                <a:cs typeface="Arial" pitchFamily="34" charset="0"/>
              </a:rPr>
              <a:t>@</a:t>
            </a:r>
            <a:r>
              <a:rPr lang="en-GB" dirty="0" smtClean="0">
                <a:latin typeface="Perpetua" panose="02020502060401020303" pitchFamily="18" charset="0"/>
                <a:cs typeface="Arial" pitchFamily="34" charset="0"/>
              </a:rPr>
              <a:t> followed by type (in this case id)</a:t>
            </a:r>
          </a:p>
          <a:p>
            <a:r>
              <a:rPr lang="en-GB" b="1" dirty="0" smtClean="0">
                <a:latin typeface="Perpetua" panose="02020502060401020303" pitchFamily="18" charset="0"/>
                <a:cs typeface="Arial" pitchFamily="34" charset="0"/>
              </a:rPr>
              <a:t>+</a:t>
            </a:r>
            <a:r>
              <a:rPr lang="en-GB" dirty="0" smtClean="0">
                <a:latin typeface="Perpetua" panose="02020502060401020303" pitchFamily="18" charset="0"/>
                <a:cs typeface="Arial" pitchFamily="34" charset="0"/>
              </a:rPr>
              <a:t> needed when defining resource. Not needed for concrete resources such as strings.</a:t>
            </a:r>
          </a:p>
          <a:p>
            <a:endParaRPr lang="en-GB" sz="3000" dirty="0"/>
          </a:p>
          <a:p>
            <a:endParaRPr lang="en-GB" dirty="0" smtClean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86252" y="4371702"/>
            <a:ext cx="5687728" cy="18158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Button</a:t>
            </a:r>
            <a:b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:layout_width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match_parent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:layout_height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wrap_content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"Next"</a:t>
            </a:r>
            <a:b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:textSize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"30dp"</a:t>
            </a:r>
            <a:b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sz="16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:id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"@+id/button"</a:t>
            </a:r>
            <a:b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8" name="Picture 7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473067" y="1825625"/>
            <a:ext cx="18384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48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Views &amp; </a:t>
            </a:r>
            <a:r>
              <a:rPr lang="en-GB" b="1" dirty="0" err="1" smtClean="0">
                <a:latin typeface="Perpetua" panose="02020502060401020303" pitchFamily="18" charset="0"/>
              </a:rPr>
              <a:t>ViewGroups</a:t>
            </a:r>
            <a:r>
              <a:rPr lang="en-GB" b="1" dirty="0" smtClean="0">
                <a:latin typeface="Perpetua" panose="02020502060401020303" pitchFamily="18" charset="0"/>
              </a:rPr>
              <a:t> Attributes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 smtClean="0">
                <a:solidFill>
                  <a:srgbClr val="0070C0"/>
                </a:solidFill>
                <a:latin typeface="Perpetua" panose="02020502060401020303" pitchFamily="18" charset="0"/>
              </a:rPr>
              <a:t>LayoutParams</a:t>
            </a:r>
            <a:endParaRPr lang="en-GB" b="1" dirty="0" smtClean="0">
              <a:solidFill>
                <a:srgbClr val="0070C0"/>
              </a:solidFill>
              <a:latin typeface="Perpetua" panose="02020502060401020303" pitchFamily="18" charset="0"/>
            </a:endParaRPr>
          </a:p>
          <a:p>
            <a:r>
              <a:rPr lang="en-GB" dirty="0" smtClean="0">
                <a:latin typeface="Perpetua" panose="02020502060401020303" pitchFamily="18" charset="0"/>
              </a:rPr>
              <a:t> class just describes how big the view or </a:t>
            </a:r>
            <a:r>
              <a:rPr lang="en-GB" dirty="0" err="1" smtClean="0">
                <a:latin typeface="Perpetua" panose="02020502060401020303" pitchFamily="18" charset="0"/>
              </a:rPr>
              <a:t>viewgroup</a:t>
            </a:r>
            <a:r>
              <a:rPr lang="en-GB" dirty="0" smtClean="0">
                <a:latin typeface="Perpetua" panose="02020502060401020303" pitchFamily="18" charset="0"/>
              </a:rPr>
              <a:t> wants to be for both width and height. It can be specify either by numbers OR by constants</a:t>
            </a:r>
          </a:p>
          <a:p>
            <a:endParaRPr lang="en-GB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4283"/>
              </p:ext>
            </p:extLst>
          </p:nvPr>
        </p:nvGraphicFramePr>
        <p:xfrm>
          <a:off x="1393518" y="3494723"/>
          <a:ext cx="9065930" cy="22707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146394"/>
                <a:gridCol w="5919536"/>
              </a:tblGrid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n-GB" sz="2000" b="1" dirty="0" err="1" smtClean="0">
                          <a:latin typeface="Perpetua" panose="02020502060401020303" pitchFamily="18" charset="0"/>
                        </a:rPr>
                        <a:t>Fill_parent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GB" sz="2000" b="0" dirty="0" smtClean="0">
                          <a:latin typeface="Perpetua" panose="02020502060401020303" pitchFamily="18" charset="0"/>
                        </a:rPr>
                        <a:t>uses maximum available width.</a:t>
                      </a:r>
                    </a:p>
                    <a:p>
                      <a:pPr lvl="1"/>
                      <a:endParaRPr lang="en-GB" sz="700" b="0" dirty="0" smtClean="0">
                        <a:latin typeface="Perpetua" panose="02020502060401020303" pitchFamily="18" charset="0"/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en-US" sz="1600" b="1" dirty="0" err="1" smtClean="0">
                          <a:solidFill>
                            <a:srgbClr val="660E7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android</a:t>
                      </a:r>
                      <a:r>
                        <a:rPr lang="en-US" sz="1600" b="1" dirty="0" err="1" smtClean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:layout_width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</a:t>
                      </a: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</a:t>
                      </a:r>
                      <a:r>
                        <a:rPr lang="en-US" sz="1600" b="1" dirty="0" err="1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fill_parent</a:t>
                      </a: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</a:t>
                      </a:r>
                      <a:endParaRPr lang="en-US" sz="1600" dirty="0">
                        <a:solidFill>
                          <a:srgbClr val="00B05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en-GB" sz="2000" b="1" dirty="0" err="1" smtClean="0">
                          <a:latin typeface="Perpetua" panose="02020502060401020303" pitchFamily="18" charset="0"/>
                        </a:rPr>
                        <a:t>Wrap_content</a:t>
                      </a:r>
                      <a:endParaRPr lang="en-GB" sz="2000" b="1" dirty="0">
                        <a:latin typeface="Perpetua" panose="02020502060401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GB" sz="2000" dirty="0" smtClean="0">
                          <a:latin typeface="Perpetua" panose="02020502060401020303" pitchFamily="18" charset="0"/>
                        </a:rPr>
                        <a:t>height restricted by component (usually text)height.</a:t>
                      </a:r>
                    </a:p>
                    <a:p>
                      <a:pPr lvl="1"/>
                      <a:endParaRPr lang="en-GB" sz="700" dirty="0" smtClean="0">
                        <a:latin typeface="Perpetua" panose="02020502060401020303" pitchFamily="18" charset="0"/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en-US" sz="1600" b="1" dirty="0" err="1" smtClean="0">
                          <a:solidFill>
                            <a:srgbClr val="660E7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android</a:t>
                      </a:r>
                      <a:r>
                        <a:rPr lang="en-US" sz="1600" b="1" dirty="0" err="1" smtClean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:layout_width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</a:t>
                      </a: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</a:t>
                      </a:r>
                      <a:r>
                        <a:rPr lang="en-US" sz="1600" b="1" dirty="0" err="1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wrap_content</a:t>
                      </a: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</a:t>
                      </a:r>
                      <a:endParaRPr lang="en-US" sz="16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err="1" smtClean="0">
                          <a:latin typeface="Perpetua" panose="02020502060401020303" pitchFamily="18" charset="0"/>
                        </a:rPr>
                        <a:t>Match_parent</a:t>
                      </a:r>
                      <a:endParaRPr lang="en-GB" sz="2000" b="1" dirty="0">
                        <a:latin typeface="Perpetua" panose="02020502060401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Perpetua" panose="02020502060401020303" pitchFamily="18" charset="0"/>
                        </a:rPr>
                        <a:t>Same as </a:t>
                      </a:r>
                      <a:r>
                        <a:rPr lang="en-GB" sz="2000" dirty="0" err="1" smtClean="0">
                          <a:latin typeface="Perpetua" panose="02020502060401020303" pitchFamily="18" charset="0"/>
                        </a:rPr>
                        <a:t>Fill_parent</a:t>
                      </a:r>
                      <a:r>
                        <a:rPr lang="en-GB" sz="2000" dirty="0" smtClean="0">
                          <a:latin typeface="Perpetua" panose="02020502060401020303" pitchFamily="18" charset="0"/>
                        </a:rPr>
                        <a:t> in</a:t>
                      </a:r>
                      <a:r>
                        <a:rPr lang="en-GB" sz="2000" baseline="0" dirty="0" smtClean="0">
                          <a:latin typeface="Perpetua" panose="02020502060401020303" pitchFamily="18" charset="0"/>
                        </a:rPr>
                        <a:t> </a:t>
                      </a:r>
                      <a:r>
                        <a:rPr lang="en-GB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Perpetua" panose="02020502060401020303" pitchFamily="18" charset="0"/>
                          <a:ea typeface="+mn-ea"/>
                          <a:cs typeface="+mn-cs"/>
                        </a:rPr>
                        <a:t>API Level 8 </a:t>
                      </a:r>
                      <a:r>
                        <a:rPr lang="en-GB" sz="2000" b="0" i="0" kern="1200" smtClean="0">
                          <a:solidFill>
                            <a:schemeClr val="tx1"/>
                          </a:solidFill>
                          <a:effectLst/>
                          <a:latin typeface="Perpetua" panose="02020502060401020303" pitchFamily="18" charset="0"/>
                          <a:ea typeface="+mn-ea"/>
                          <a:cs typeface="+mn-cs"/>
                        </a:rPr>
                        <a:t>and higher</a:t>
                      </a:r>
                      <a:endParaRPr lang="en-GB" sz="2000" b="0" i="0" kern="1200" dirty="0" smtClean="0">
                        <a:solidFill>
                          <a:schemeClr val="tx1"/>
                        </a:solidFill>
                        <a:effectLst/>
                        <a:latin typeface="Perpetua" panose="02020502060401020303" pitchFamily="18" charset="0"/>
                        <a:ea typeface="+mn-ea"/>
                        <a:cs typeface="+mn-cs"/>
                      </a:endParaRPr>
                    </a:p>
                    <a:p>
                      <a:endParaRPr lang="en-GB" sz="700" b="0" i="0" kern="1200" dirty="0" smtClean="0">
                        <a:solidFill>
                          <a:schemeClr val="tx1"/>
                        </a:solidFill>
                        <a:effectLst/>
                        <a:latin typeface="Perpetua" panose="02020502060401020303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800" dirty="0" smtClean="0">
                          <a:latin typeface="Perpetua" panose="02020502060401020303" pitchFamily="18" charset="0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660E7A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android</a:t>
                      </a:r>
                      <a:r>
                        <a:rPr lang="en-US" sz="1600" b="1" dirty="0" err="1" smtClean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:layout_width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</a:t>
                      </a: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</a:t>
                      </a:r>
                      <a:r>
                        <a:rPr lang="en-US" sz="1600" b="1" dirty="0" err="1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match_parent</a:t>
                      </a:r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“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75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Views &amp; </a:t>
            </a:r>
            <a:r>
              <a:rPr lang="en-GB" b="1" dirty="0" err="1">
                <a:latin typeface="Perpetua" panose="02020502060401020303" pitchFamily="18" charset="0"/>
              </a:rPr>
              <a:t>ViewGroups</a:t>
            </a:r>
            <a:r>
              <a:rPr lang="en-GB" b="1" dirty="0">
                <a:latin typeface="Perpetua" panose="02020502060401020303" pitchFamily="18" charset="0"/>
              </a:rPr>
              <a:t> Attributes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Measurements Units</a:t>
            </a:r>
          </a:p>
          <a:p>
            <a:endParaRPr lang="en-GB" sz="1000" b="1" dirty="0" smtClean="0">
              <a:latin typeface="Perpetua" panose="02020502060401020303" pitchFamily="18" charset="0"/>
            </a:endParaRPr>
          </a:p>
          <a:p>
            <a:pPr lvl="1"/>
            <a:r>
              <a:rPr lang="en-GB" sz="2800" b="1" dirty="0" err="1" smtClean="0">
                <a:latin typeface="Perpetua" panose="02020502060401020303" pitchFamily="18" charset="0"/>
              </a:rPr>
              <a:t>dp</a:t>
            </a:r>
            <a:r>
              <a:rPr lang="en-GB" sz="2800" dirty="0" smtClean="0">
                <a:latin typeface="Perpetua" panose="02020502060401020303" pitchFamily="18" charset="0"/>
              </a:rPr>
              <a:t> </a:t>
            </a:r>
            <a:r>
              <a:rPr lang="en-GB" sz="2800" dirty="0">
                <a:latin typeface="Perpetua" panose="02020502060401020303" pitchFamily="18" charset="0"/>
              </a:rPr>
              <a:t>= Density-independent pixel. 160dp = 1 screen inch. (Recommended</a:t>
            </a:r>
            <a:r>
              <a:rPr lang="en-GB" sz="2800" dirty="0" smtClean="0">
                <a:latin typeface="Perpetua" panose="02020502060401020303" pitchFamily="18" charset="0"/>
              </a:rPr>
              <a:t>)</a:t>
            </a:r>
          </a:p>
          <a:p>
            <a:pPr marL="457200" lvl="1" indent="0">
              <a:buNone/>
            </a:pPr>
            <a:endParaRPr lang="en-GB" sz="2800" dirty="0">
              <a:latin typeface="Perpetua" panose="02020502060401020303" pitchFamily="18" charset="0"/>
            </a:endParaRPr>
          </a:p>
          <a:p>
            <a:pPr lvl="1"/>
            <a:r>
              <a:rPr lang="en-GB" sz="2800" b="1" dirty="0" err="1">
                <a:latin typeface="Perpetua" panose="02020502060401020303" pitchFamily="18" charset="0"/>
              </a:rPr>
              <a:t>Sp</a:t>
            </a:r>
            <a:r>
              <a:rPr lang="en-GB" sz="2800" dirty="0">
                <a:latin typeface="Perpetua" panose="02020502060401020303" pitchFamily="18" charset="0"/>
              </a:rPr>
              <a:t> = Scale –independent pixel (recommended for font sizes). The SP unit is sensitive to the user’s display setting, so it makes text flexible for all screen sizes.</a:t>
            </a:r>
          </a:p>
          <a:p>
            <a:endParaRPr lang="en-GB" sz="3000" dirty="0" smtClean="0"/>
          </a:p>
          <a:p>
            <a:endParaRPr lang="en-GB" sz="3000" dirty="0"/>
          </a:p>
          <a:p>
            <a:endParaRPr lang="en-GB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7" name="Picture 6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72126" y="3033526"/>
            <a:ext cx="452387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:layout_marginBottom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"427dp"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72126" y="4651349"/>
            <a:ext cx="303195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660E7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android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:textSize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"34sp"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3636</TotalTime>
  <Words>447</Words>
  <Application>Microsoft Office PowerPoint</Application>
  <PresentationFormat>Widescreen</PresentationFormat>
  <Paragraphs>113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Andalus</vt:lpstr>
      <vt:lpstr>Arial</vt:lpstr>
      <vt:lpstr>Calibri</vt:lpstr>
      <vt:lpstr>Calibri Light</vt:lpstr>
      <vt:lpstr>Courier New</vt:lpstr>
      <vt:lpstr>Perpetua</vt:lpstr>
      <vt:lpstr>Times New Roman</vt:lpstr>
      <vt:lpstr>Office Theme</vt:lpstr>
      <vt:lpstr>IS457 Mobile Applications</vt:lpstr>
      <vt:lpstr>Activity Destructions</vt:lpstr>
      <vt:lpstr>Recreating Activity</vt:lpstr>
      <vt:lpstr>Android Activity “Hello World!” Example</vt:lpstr>
      <vt:lpstr>Activity UI</vt:lpstr>
      <vt:lpstr>Activity UI</vt:lpstr>
      <vt:lpstr>Views &amp; ViewGroups Attributes</vt:lpstr>
      <vt:lpstr>Views &amp; ViewGroups Attributes</vt:lpstr>
      <vt:lpstr>Views &amp; ViewGroups Attributes</vt:lpstr>
      <vt:lpstr>Views &amp; ViewGroups Attributes</vt:lpstr>
      <vt:lpstr>Views &amp; ViewGroups Attributes</vt:lpstr>
      <vt:lpstr>Views &amp; ViewGroups Attributes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Applications</dc:title>
  <dc:creator>Z Zainab</dc:creator>
  <cp:lastModifiedBy>Z Zainab</cp:lastModifiedBy>
  <cp:revision>286</cp:revision>
  <cp:lastPrinted>2017-10-08T21:54:01Z</cp:lastPrinted>
  <dcterms:created xsi:type="dcterms:W3CDTF">2017-08-07T18:19:33Z</dcterms:created>
  <dcterms:modified xsi:type="dcterms:W3CDTF">2019-12-15T16:06:43Z</dcterms:modified>
</cp:coreProperties>
</file>